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562" autoAdjust="0"/>
  </p:normalViewPr>
  <p:slideViewPr>
    <p:cSldViewPr snapToGrid="0">
      <p:cViewPr>
        <p:scale>
          <a:sx n="65" d="100"/>
          <a:sy n="65" d="100"/>
        </p:scale>
        <p:origin x="-94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4FC14E-6E9D-485D-9221-8A9FD7828BEE}" type="datetimeFigureOut">
              <a:rPr lang="en-US" smtClean="0"/>
              <a:t>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57ADC6-D7F5-44BC-8B68-C0DB251D54C9}" type="slidenum">
              <a:rPr lang="en-US" smtClean="0"/>
              <a:t>‹#›</a:t>
            </a:fld>
            <a:endParaRPr lang="en-US"/>
          </a:p>
        </p:txBody>
      </p:sp>
    </p:spTree>
    <p:extLst>
      <p:ext uri="{BB962C8B-B14F-4D97-AF65-F5344CB8AC3E}">
        <p14:creationId xmlns:p14="http://schemas.microsoft.com/office/powerpoint/2010/main" val="986632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57ADC6-D7F5-44BC-8B68-C0DB251D54C9}" type="slidenum">
              <a:rPr lang="en-US" smtClean="0"/>
              <a:t>1</a:t>
            </a:fld>
            <a:endParaRPr lang="en-US"/>
          </a:p>
        </p:txBody>
      </p:sp>
    </p:spTree>
    <p:extLst>
      <p:ext uri="{BB962C8B-B14F-4D97-AF65-F5344CB8AC3E}">
        <p14:creationId xmlns:p14="http://schemas.microsoft.com/office/powerpoint/2010/main" val="216298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As human beings, one of the most fundamental qualities is growth at various levels, including the individual and professional levels. There is usually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a great </a:t>
            </a:r>
            <a:r>
              <a:rPr lang="en-US" sz="2400" dirty="0">
                <a:effectLst/>
                <a:latin typeface="Times New Roman" panose="02020603050405020304" pitchFamily="18" charset="0"/>
                <a:ea typeface="Calibri" panose="020F0502020204030204" pitchFamily="34" charset="0"/>
                <a:cs typeface="Arial" panose="020B0604020202020204" pitchFamily="34" charset="0"/>
              </a:rPr>
              <a:t>pride when individuals successfully undergo significant growth and development at various levels. However, while personal growth is characterized by various factors, such as physical changes, professional growth is usually characterized by promotions and successful transition between ranks at the workplace (Manning, 2020). However, to be effective in the new roles, effective and appropriate training is necessary for the new entrants, helping them identify better and effective ways of tackling their new tasks and responsibilities (Manning, 2020).</a:t>
            </a:r>
            <a:endParaRPr lang="en-US" sz="2400" dirty="0"/>
          </a:p>
        </p:txBody>
      </p:sp>
      <p:sp>
        <p:nvSpPr>
          <p:cNvPr id="4" name="Slide Number Placeholder 3"/>
          <p:cNvSpPr>
            <a:spLocks noGrp="1"/>
          </p:cNvSpPr>
          <p:nvPr>
            <p:ph type="sldNum" sz="quarter" idx="5"/>
          </p:nvPr>
        </p:nvSpPr>
        <p:spPr/>
        <p:txBody>
          <a:bodyPr/>
          <a:lstStyle/>
          <a:p>
            <a:fld id="{A857ADC6-D7F5-44BC-8B68-C0DB251D54C9}" type="slidenum">
              <a:rPr lang="en-US" smtClean="0"/>
              <a:t>2</a:t>
            </a:fld>
            <a:endParaRPr lang="en-US"/>
          </a:p>
        </p:txBody>
      </p:sp>
    </p:spTree>
    <p:extLst>
      <p:ext uri="{BB962C8B-B14F-4D97-AF65-F5344CB8AC3E}">
        <p14:creationId xmlns:p14="http://schemas.microsoft.com/office/powerpoint/2010/main" val="3208301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Transitioning from being an ordinary employee to a supervisory position can be a challenging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endeavor, </a:t>
            </a:r>
            <a:r>
              <a:rPr lang="en-US" sz="2400" dirty="0">
                <a:effectLst/>
                <a:latin typeface="Times New Roman" panose="02020603050405020304" pitchFamily="18" charset="0"/>
                <a:ea typeface="Calibri" panose="020F0502020204030204" pitchFamily="34" charset="0"/>
                <a:cs typeface="Arial" panose="020B0604020202020204" pitchFamily="34" charset="0"/>
              </a:rPr>
              <a:t>particularly for individuals with limited or no management backgrounds. However, having a positive start at the supervisory arena can be an effective catalyst that helps the new supervisor(s) thrive in their new role and effectively meet the organization's goals </a:t>
            </a:r>
            <a:r>
              <a:rPr lang="en-US" sz="2400">
                <a:effectLst/>
                <a:latin typeface="Times New Roman" panose="02020603050405020304" pitchFamily="18" charset="0"/>
                <a:ea typeface="Calibri" panose="020F0502020204030204" pitchFamily="34" charset="0"/>
                <a:cs typeface="Arial" panose="020B0604020202020204" pitchFamily="34" charset="0"/>
              </a:rPr>
              <a:t>(</a:t>
            </a:r>
            <a:r>
              <a:rPr lang="en-US" sz="2400" smtClean="0">
                <a:effectLst/>
                <a:latin typeface="Times New Roman" panose="02020603050405020304" pitchFamily="18" charset="0"/>
                <a:ea typeface="Calibri" panose="020F0502020204030204" pitchFamily="34" charset="0"/>
                <a:cs typeface="Arial" panose="020B0604020202020204" pitchFamily="34" charset="0"/>
              </a:rPr>
              <a:t>Compton</a:t>
            </a:r>
            <a:r>
              <a:rPr lang="en-US" sz="2400" baseline="0" smtClean="0">
                <a:effectLst/>
                <a:latin typeface="Times New Roman" panose="02020603050405020304" pitchFamily="18" charset="0"/>
                <a:ea typeface="Calibri" panose="020F0502020204030204" pitchFamily="34" charset="0"/>
                <a:cs typeface="Arial" panose="020B0604020202020204" pitchFamily="34" charset="0"/>
              </a:rPr>
              <a:t> et al., </a:t>
            </a:r>
            <a:r>
              <a:rPr lang="en-US" sz="2400" smtClean="0">
                <a:effectLst/>
                <a:latin typeface="Times New Roman" panose="02020603050405020304" pitchFamily="18" charset="0"/>
                <a:ea typeface="Calibri" panose="020F0502020204030204" pitchFamily="34" charset="0"/>
                <a:cs typeface="Arial" panose="020B0604020202020204" pitchFamily="34" charset="0"/>
              </a:rPr>
              <a:t>2020</a:t>
            </a:r>
            <a:r>
              <a:rPr lang="en-US" sz="2400" dirty="0">
                <a:effectLst/>
                <a:latin typeface="Times New Roman" panose="02020603050405020304" pitchFamily="18" charset="0"/>
                <a:ea typeface="Calibri" panose="020F0502020204030204" pitchFamily="34" charset="0"/>
                <a:cs typeface="Arial" panose="020B0604020202020204" pitchFamily="34" charset="0"/>
              </a:rPr>
              <a:t>). Therefore, several strategies help new supervisors in achieving an effective and smooth transitioning. A common strategy is succession planning, where an entry-level employee is allowed to gradually transition into a supervisory role, under the guidance of an experienced superior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Lotich</a:t>
            </a:r>
            <a:r>
              <a:rPr lang="en-US" sz="2400" dirty="0">
                <a:effectLst/>
                <a:latin typeface="Times New Roman" panose="02020603050405020304" pitchFamily="18" charset="0"/>
                <a:ea typeface="Calibri" panose="020F0502020204030204" pitchFamily="34" charset="0"/>
                <a:cs typeface="Arial" panose="020B0604020202020204" pitchFamily="34" charset="0"/>
              </a:rPr>
              <a:t>, 2017). Other strategies include coaching, management training, and gradual leadership participation.</a:t>
            </a:r>
            <a:endParaRPr lang="en-US" sz="2400" dirty="0"/>
          </a:p>
        </p:txBody>
      </p:sp>
      <p:sp>
        <p:nvSpPr>
          <p:cNvPr id="4" name="Slide Number Placeholder 3"/>
          <p:cNvSpPr>
            <a:spLocks noGrp="1"/>
          </p:cNvSpPr>
          <p:nvPr>
            <p:ph type="sldNum" sz="quarter" idx="5"/>
          </p:nvPr>
        </p:nvSpPr>
        <p:spPr/>
        <p:txBody>
          <a:bodyPr/>
          <a:lstStyle/>
          <a:p>
            <a:fld id="{A857ADC6-D7F5-44BC-8B68-C0DB251D54C9}" type="slidenum">
              <a:rPr lang="en-US" smtClean="0"/>
              <a:t>3</a:t>
            </a:fld>
            <a:endParaRPr lang="en-US"/>
          </a:p>
        </p:txBody>
      </p:sp>
    </p:spTree>
    <p:extLst>
      <p:ext uri="{BB962C8B-B14F-4D97-AF65-F5344CB8AC3E}">
        <p14:creationId xmlns:p14="http://schemas.microsoft.com/office/powerpoint/2010/main" val="3394855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Arial" panose="020B0604020202020204" pitchFamily="34" charset="0"/>
              </a:rPr>
              <a:t>Transitioning into a supervisory role is not smooth, as numerous obstacles often exist that may prevent the new supervisors from effectively adopting their new role. One of the most common obstacles is the new supervisors being closed-minded about the new challenges they face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Žorga</a:t>
            </a:r>
            <a:r>
              <a:rPr lang="en-US" sz="2400" dirty="0">
                <a:effectLst/>
                <a:latin typeface="Times New Roman" panose="02020603050405020304" pitchFamily="18" charset="0"/>
                <a:ea typeface="Calibri" panose="020F0502020204030204" pitchFamily="34" charset="0"/>
                <a:cs typeface="Arial" panose="020B0604020202020204" pitchFamily="34" charset="0"/>
              </a:rPr>
              <a:t>, 2017). Another major obstacle to effective transitioning is the desire to be liked by the previous co-workers. For instance, where the new supervisor has many friends "on the line," they may find it challenging to undertake their roles, which may entail criticism. Thirdly, lack of effective communication skills or previous managerial skills may hamper effective transitioning, as the new supervisors may lack the knowledge and skills to tackle new challenges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Žorga</a:t>
            </a:r>
            <a:r>
              <a:rPr lang="en-US" sz="2400" dirty="0">
                <a:effectLst/>
                <a:latin typeface="Times New Roman" panose="02020603050405020304" pitchFamily="18" charset="0"/>
                <a:ea typeface="Calibri" panose="020F0502020204030204" pitchFamily="34" charset="0"/>
                <a:cs typeface="Arial" panose="020B0604020202020204" pitchFamily="34" charset="0"/>
              </a:rPr>
              <a:t>, 2017). </a:t>
            </a:r>
          </a:p>
        </p:txBody>
      </p:sp>
      <p:sp>
        <p:nvSpPr>
          <p:cNvPr id="4" name="Slide Number Placeholder 3"/>
          <p:cNvSpPr>
            <a:spLocks noGrp="1"/>
          </p:cNvSpPr>
          <p:nvPr>
            <p:ph type="sldNum" sz="quarter" idx="5"/>
          </p:nvPr>
        </p:nvSpPr>
        <p:spPr/>
        <p:txBody>
          <a:bodyPr/>
          <a:lstStyle/>
          <a:p>
            <a:fld id="{A857ADC6-D7F5-44BC-8B68-C0DB251D54C9}" type="slidenum">
              <a:rPr lang="en-US" smtClean="0"/>
              <a:t>4</a:t>
            </a:fld>
            <a:endParaRPr lang="en-US"/>
          </a:p>
        </p:txBody>
      </p:sp>
    </p:spTree>
    <p:extLst>
      <p:ext uri="{BB962C8B-B14F-4D97-AF65-F5344CB8AC3E}">
        <p14:creationId xmlns:p14="http://schemas.microsoft.com/office/powerpoint/2010/main" val="626648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Arial" panose="020B0604020202020204" pitchFamily="34" charset="0"/>
              </a:rPr>
              <a:t>Once junior-level employees have transitioned into supervisory levels, they often face numerous challenges in their new capacity. One of the most common challenges for new supervisors is coping with pressure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Lotich</a:t>
            </a:r>
            <a:r>
              <a:rPr lang="en-US" sz="2400" dirty="0">
                <a:effectLst/>
                <a:latin typeface="Times New Roman" panose="02020603050405020304" pitchFamily="18" charset="0"/>
                <a:ea typeface="Calibri" panose="020F0502020204030204" pitchFamily="34" charset="0"/>
                <a:cs typeface="Arial" panose="020B0604020202020204" pitchFamily="34" charset="0"/>
              </a:rPr>
              <a:t>, 2017). The need to justify the promotion among new supervisors puts them under additional pressure, requiring establishing a strategy for dealing with the same. Another major challenge for new supervisors is time management since the new role comes with additional responsibilities that require their attention and are generally time-consuming. Additionally, new supervisors are faced with the challenge of maintaining a productive environment, including ways of creating and sustaining a conducive environment that facilitates productivity (</a:t>
            </a:r>
            <a:r>
              <a:rPr lang="en-US" sz="2400" dirty="0" err="1">
                <a:effectLst/>
                <a:latin typeface="Times New Roman" panose="02020603050405020304" pitchFamily="18" charset="0"/>
                <a:ea typeface="Calibri" panose="020F0502020204030204" pitchFamily="34" charset="0"/>
                <a:cs typeface="Arial" panose="020B0604020202020204" pitchFamily="34" charset="0"/>
              </a:rPr>
              <a:t>Lotich</a:t>
            </a:r>
            <a:r>
              <a:rPr lang="en-US" sz="2400" dirty="0">
                <a:effectLst/>
                <a:latin typeface="Times New Roman" panose="02020603050405020304" pitchFamily="18" charset="0"/>
                <a:ea typeface="Calibri" panose="020F0502020204030204" pitchFamily="34" charset="0"/>
                <a:cs typeface="Arial" panose="020B0604020202020204" pitchFamily="34" charset="0"/>
              </a:rPr>
              <a:t>, 2017). Finally, developing new relationships in the new capacity with junior employees may be challenging for new supervisors, especially regarding their good friends who are still "on the line."</a:t>
            </a:r>
          </a:p>
        </p:txBody>
      </p:sp>
      <p:sp>
        <p:nvSpPr>
          <p:cNvPr id="4" name="Slide Number Placeholder 3"/>
          <p:cNvSpPr>
            <a:spLocks noGrp="1"/>
          </p:cNvSpPr>
          <p:nvPr>
            <p:ph type="sldNum" sz="quarter" idx="5"/>
          </p:nvPr>
        </p:nvSpPr>
        <p:spPr/>
        <p:txBody>
          <a:bodyPr/>
          <a:lstStyle/>
          <a:p>
            <a:fld id="{A857ADC6-D7F5-44BC-8B68-C0DB251D54C9}" type="slidenum">
              <a:rPr lang="en-US" smtClean="0"/>
              <a:t>5</a:t>
            </a:fld>
            <a:endParaRPr lang="en-US"/>
          </a:p>
        </p:txBody>
      </p:sp>
    </p:spTree>
    <p:extLst>
      <p:ext uri="{BB962C8B-B14F-4D97-AF65-F5344CB8AC3E}">
        <p14:creationId xmlns:p14="http://schemas.microsoft.com/office/powerpoint/2010/main" val="350715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Arial" panose="020B0604020202020204" pitchFamily="34" charset="0"/>
              </a:rPr>
              <a:t>Supervisors play an essential role in any organization, helping in employee management and facilitating the achievement of an organization's goals. Therefore, when promoting individuals into the supervisory role, various fundamental qualities, characterizing good supervisors, should be considered. One of the major attributes of a good supervisor is the possession of effective communication skills, which include verbal and written skills, that facilitate the clear and effective transfer of knowledge and information (Portland Community College, 2019). Another quality of a good supervisor is the possession of leadership skills. Supervisors fundamentally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play </a:t>
            </a:r>
            <a:r>
              <a:rPr lang="en-US" sz="2400" dirty="0">
                <a:effectLst/>
                <a:latin typeface="Times New Roman" panose="02020603050405020304" pitchFamily="18" charset="0"/>
                <a:ea typeface="Calibri" panose="020F0502020204030204" pitchFamily="34" charset="0"/>
                <a:cs typeface="Arial" panose="020B0604020202020204" pitchFamily="34" charset="0"/>
              </a:rPr>
              <a:t>the managerial role, which requires effective leadership skills to be successful. Thirdly, empathy and compassion also characterize good supervisors. Since supervisors directly interact with lower-level employees, they need empathy and compassion to form positive relationships (Portland Community College, 2019).</a:t>
            </a:r>
          </a:p>
        </p:txBody>
      </p:sp>
      <p:sp>
        <p:nvSpPr>
          <p:cNvPr id="4" name="Slide Number Placeholder 3"/>
          <p:cNvSpPr>
            <a:spLocks noGrp="1"/>
          </p:cNvSpPr>
          <p:nvPr>
            <p:ph type="sldNum" sz="quarter" idx="5"/>
          </p:nvPr>
        </p:nvSpPr>
        <p:spPr/>
        <p:txBody>
          <a:bodyPr/>
          <a:lstStyle/>
          <a:p>
            <a:fld id="{A857ADC6-D7F5-44BC-8B68-C0DB251D54C9}" type="slidenum">
              <a:rPr lang="en-US" smtClean="0"/>
              <a:t>6</a:t>
            </a:fld>
            <a:endParaRPr lang="en-US"/>
          </a:p>
        </p:txBody>
      </p:sp>
    </p:spTree>
    <p:extLst>
      <p:ext uri="{BB962C8B-B14F-4D97-AF65-F5344CB8AC3E}">
        <p14:creationId xmlns:p14="http://schemas.microsoft.com/office/powerpoint/2010/main" val="2275083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Additionally, a good supervisor should possess conflict resolution skills. Since interpersonal conflicts are inevitable in the workplace, conflict resolution skills are essential in avoiding negative relationships (Portland Community College, 2019). Furthermore, good supervisors need to have problem-solving skills, characterized by creativity and consistency, to ensure spontaneous resolution of commonly occurring challenges at the workplace. Since supervisors' primary roles are allocating duties to juniors, good supervisors need to have delegation skills, which also helps in employee empowerment. Finally, a good supervisor needs to be aware of proper time and priority management, which is also essential in delegation and identification of urgent issues to attend first (Portland Community College, 2019).</a:t>
            </a:r>
            <a:endParaRPr lang="en-US" sz="2400" dirty="0"/>
          </a:p>
        </p:txBody>
      </p:sp>
      <p:sp>
        <p:nvSpPr>
          <p:cNvPr id="4" name="Slide Number Placeholder 3"/>
          <p:cNvSpPr>
            <a:spLocks noGrp="1"/>
          </p:cNvSpPr>
          <p:nvPr>
            <p:ph type="sldNum" sz="quarter" idx="5"/>
          </p:nvPr>
        </p:nvSpPr>
        <p:spPr/>
        <p:txBody>
          <a:bodyPr/>
          <a:lstStyle/>
          <a:p>
            <a:fld id="{A857ADC6-D7F5-44BC-8B68-C0DB251D54C9}" type="slidenum">
              <a:rPr lang="en-US" smtClean="0"/>
              <a:t>7</a:t>
            </a:fld>
            <a:endParaRPr lang="en-US"/>
          </a:p>
        </p:txBody>
      </p:sp>
    </p:spTree>
    <p:extLst>
      <p:ext uri="{BB962C8B-B14F-4D97-AF65-F5344CB8AC3E}">
        <p14:creationId xmlns:p14="http://schemas.microsoft.com/office/powerpoint/2010/main" val="2222353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Alternatively, some supervisors possess and illustrate qualities that are generally toxic and often affect positive organizational performance, including affecting the well-being of the employees they oversee. These are often referred to as negative qualities of supervisors. One of the most common negative quality that some supervisors possess is micromanagement (Young Entrepreneur Council, 2018). Some supervisors get too much into their employees' business, affecting their ability to deliver success and development of distrust between the supervisor and employees. Another negative quality of supervisors is applying a one-size-fits-all approach to the handling of employees. Since all persons are unique, such approaches often lead to friction between the supervisor and the employees. Thirdly, the supervisor's lack of empathy affects employee motivation and drive to achieve set goals (Young Entrepreneur Council, 2018).</a:t>
            </a:r>
            <a:endParaRPr lang="en-US" sz="2400" dirty="0"/>
          </a:p>
        </p:txBody>
      </p:sp>
      <p:sp>
        <p:nvSpPr>
          <p:cNvPr id="4" name="Slide Number Placeholder 3"/>
          <p:cNvSpPr>
            <a:spLocks noGrp="1"/>
          </p:cNvSpPr>
          <p:nvPr>
            <p:ph type="sldNum" sz="quarter" idx="5"/>
          </p:nvPr>
        </p:nvSpPr>
        <p:spPr/>
        <p:txBody>
          <a:bodyPr/>
          <a:lstStyle/>
          <a:p>
            <a:fld id="{A857ADC6-D7F5-44BC-8B68-C0DB251D54C9}" type="slidenum">
              <a:rPr lang="en-US" smtClean="0"/>
              <a:t>8</a:t>
            </a:fld>
            <a:endParaRPr lang="en-US"/>
          </a:p>
        </p:txBody>
      </p:sp>
    </p:spTree>
    <p:extLst>
      <p:ext uri="{BB962C8B-B14F-4D97-AF65-F5344CB8AC3E}">
        <p14:creationId xmlns:p14="http://schemas.microsoft.com/office/powerpoint/2010/main" val="348373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Additionally, some supervisors are more inclined towards blaming employees for issues arising, instead of focusing on developing solutions for the same. Doing so damages their relationship with these employees, affecting productivity (Young Entrepreneur Council, 2018). Some supervisors also use employees as pawns for their personal gains, including taking credit for their juniors’ success and exemplary performance. This is a major demotivating factor for junior employees. Furthermore, some supervisors generally lack a clear focus and strategy for achieving the organization's goals, leading to the misuse and misappropriation of the organization's resources. Finally, a common negative quality for supervisors is disrespecting their junior employees (Young Entrepreneur Council, 2018). When in positions of power, some individual misuse the power through constant harassment of juniors, ruining workplace relationships.</a:t>
            </a:r>
            <a:endParaRPr lang="en-US" sz="2400" dirty="0"/>
          </a:p>
        </p:txBody>
      </p:sp>
      <p:sp>
        <p:nvSpPr>
          <p:cNvPr id="4" name="Slide Number Placeholder 3"/>
          <p:cNvSpPr>
            <a:spLocks noGrp="1"/>
          </p:cNvSpPr>
          <p:nvPr>
            <p:ph type="sldNum" sz="quarter" idx="5"/>
          </p:nvPr>
        </p:nvSpPr>
        <p:spPr/>
        <p:txBody>
          <a:bodyPr/>
          <a:lstStyle/>
          <a:p>
            <a:fld id="{A857ADC6-D7F5-44BC-8B68-C0DB251D54C9}" type="slidenum">
              <a:rPr lang="en-US" smtClean="0"/>
              <a:t>9</a:t>
            </a:fld>
            <a:endParaRPr lang="en-US"/>
          </a:p>
        </p:txBody>
      </p:sp>
    </p:spTree>
    <p:extLst>
      <p:ext uri="{BB962C8B-B14F-4D97-AF65-F5344CB8AC3E}">
        <p14:creationId xmlns:p14="http://schemas.microsoft.com/office/powerpoint/2010/main" val="3467699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effectLst/>
                <a:latin typeface="Times New Roman" panose="02020603050405020304" pitchFamily="18" charset="0"/>
                <a:ea typeface="Calibri" panose="020F0502020204030204" pitchFamily="34" charset="0"/>
                <a:cs typeface="Arial" panose="020B0604020202020204" pitchFamily="34" charset="0"/>
              </a:rPr>
              <a:t>Transitioning into a supervisory role is not an easy task for most individuals, as it comes with its fair share of challenges and obstacles that new entrants have to deal with. However, being aware of and avoiding the numerous negative qualities of supervisors while cultivating the positive attributes is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one </a:t>
            </a:r>
            <a:r>
              <a:rPr lang="en-US" sz="2400" dirty="0">
                <a:effectLst/>
                <a:latin typeface="Times New Roman" panose="02020603050405020304" pitchFamily="18" charset="0"/>
                <a:ea typeface="Calibri" panose="020F0502020204030204" pitchFamily="34" charset="0"/>
                <a:cs typeface="Arial" panose="020B0604020202020204" pitchFamily="34" charset="0"/>
              </a:rPr>
              <a:t>of the most effective strategies for achieving success in the supervisory role (Portland Community College, 2019). Additionally, displaying confidence and composure while taking up the new position is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effective </a:t>
            </a:r>
            <a:r>
              <a:rPr lang="en-US" sz="2400" dirty="0">
                <a:effectLst/>
                <a:latin typeface="Times New Roman" panose="02020603050405020304" pitchFamily="18" charset="0"/>
                <a:ea typeface="Calibri" panose="020F0502020204030204" pitchFamily="34" charset="0"/>
                <a:cs typeface="Arial" panose="020B0604020202020204" pitchFamily="34" charset="0"/>
              </a:rPr>
              <a:t>in helping the new supervisors effectively take up the new challenge and excel at the same. Therefore, to achieve this, effective training and proper preparation in the transition process are fundamental steps that organizations should invest in, before promoting individuals to the new role (Manning, 2020).</a:t>
            </a:r>
            <a:endParaRPr lang="en-US" sz="2400" dirty="0"/>
          </a:p>
        </p:txBody>
      </p:sp>
      <p:sp>
        <p:nvSpPr>
          <p:cNvPr id="4" name="Slide Number Placeholder 3"/>
          <p:cNvSpPr>
            <a:spLocks noGrp="1"/>
          </p:cNvSpPr>
          <p:nvPr>
            <p:ph type="sldNum" sz="quarter" idx="5"/>
          </p:nvPr>
        </p:nvSpPr>
        <p:spPr/>
        <p:txBody>
          <a:bodyPr/>
          <a:lstStyle/>
          <a:p>
            <a:fld id="{A857ADC6-D7F5-44BC-8B68-C0DB251D54C9}" type="slidenum">
              <a:rPr lang="en-US" smtClean="0"/>
              <a:t>10</a:t>
            </a:fld>
            <a:endParaRPr lang="en-US"/>
          </a:p>
        </p:txBody>
      </p:sp>
    </p:spTree>
    <p:extLst>
      <p:ext uri="{BB962C8B-B14F-4D97-AF65-F5344CB8AC3E}">
        <p14:creationId xmlns:p14="http://schemas.microsoft.com/office/powerpoint/2010/main" val="1669902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40F06374-0EF5-4889-AD11-B23CB79A6288}" type="slidenum">
              <a:rPr lang="en-US" smtClean="0"/>
              <a:t>‹#›</a:t>
            </a:fld>
            <a:endParaRPr lang="en-US"/>
          </a:p>
        </p:txBody>
      </p:sp>
    </p:spTree>
    <p:extLst>
      <p:ext uri="{BB962C8B-B14F-4D97-AF65-F5344CB8AC3E}">
        <p14:creationId xmlns:p14="http://schemas.microsoft.com/office/powerpoint/2010/main" val="1421422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3252297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2108913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00060B-90B6-41AB-9069-99008ADA86EA}"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4188866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00060B-90B6-41AB-9069-99008ADA86EA}" type="datetimeFigureOut">
              <a:rPr lang="en-US" smtClean="0"/>
              <a:t>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2427687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00060B-90B6-41AB-9069-99008ADA86EA}" type="datetimeFigureOut">
              <a:rPr lang="en-US" smtClean="0"/>
              <a:t>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405941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0060B-90B6-41AB-9069-99008ADA86EA}" type="datetimeFigureOut">
              <a:rPr lang="en-US" smtClean="0"/>
              <a:t>1/7/2021</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4097560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0060B-90B6-41AB-9069-99008ADA86EA}"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3585237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0060B-90B6-41AB-9069-99008ADA86EA}"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2153984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0060B-90B6-41AB-9069-99008ADA86EA}"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1764847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3821621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743382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1944297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500060B-90B6-41AB-9069-99008ADA86EA}" type="datetimeFigureOut">
              <a:rPr lang="en-US" smtClean="0"/>
              <a:t>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32332525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500060B-90B6-41AB-9069-99008ADA86EA}" type="datetimeFigureOut">
              <a:rPr lang="en-US" smtClean="0"/>
              <a:t>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4176069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3683427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00060B-90B6-41AB-9069-99008ADA86EA}"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0F06374-0EF5-4889-AD11-B23CB79A6288}" type="slidenum">
              <a:rPr lang="en-US" smtClean="0"/>
              <a:t>‹#›</a:t>
            </a:fld>
            <a:endParaRPr lang="en-US"/>
          </a:p>
        </p:txBody>
      </p:sp>
    </p:spTree>
    <p:extLst>
      <p:ext uri="{BB962C8B-B14F-4D97-AF65-F5344CB8AC3E}">
        <p14:creationId xmlns:p14="http://schemas.microsoft.com/office/powerpoint/2010/main" val="2845552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D500060B-90B6-41AB-9069-99008ADA86EA}" type="datetimeFigureOut">
              <a:rPr lang="en-US" smtClean="0"/>
              <a:t>1/7/2021</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40F06374-0EF5-4889-AD11-B23CB79A6288}" type="slidenum">
              <a:rPr lang="en-US" smtClean="0"/>
              <a:t>‹#›</a:t>
            </a:fld>
            <a:endParaRPr lang="en-US"/>
          </a:p>
        </p:txBody>
      </p:sp>
    </p:spTree>
    <p:extLst>
      <p:ext uri="{BB962C8B-B14F-4D97-AF65-F5344CB8AC3E}">
        <p14:creationId xmlns:p14="http://schemas.microsoft.com/office/powerpoint/2010/main" val="230944600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climb.pcc.edu/blog/8-key-qualities-for-successful-supervisors" TargetMode="External"/><Relationship Id="rId2" Type="http://schemas.openxmlformats.org/officeDocument/2006/relationships/hyperlink" Target="https://thethrivingsmallbusiness.com/how-to-transition-an-employee-to-supervisor/" TargetMode="External"/><Relationship Id="rId1" Type="http://schemas.openxmlformats.org/officeDocument/2006/relationships/slideLayout" Target="../slideLayouts/slideLayout2.xml"/><Relationship Id="rId4" Type="http://schemas.openxmlformats.org/officeDocument/2006/relationships/hyperlink" Target="https://www.forbes.com/sites/theyec/2018/09/25/12-traits-bad-bosses-have-in-common/?sh=9cbc4296266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F0D4275A-5E62-41B6-BF27-AB692A961F37}"/>
              </a:ext>
            </a:extLst>
          </p:cNvPr>
          <p:cNvSpPr>
            <a:spLocks noGrp="1"/>
          </p:cNvSpPr>
          <p:nvPr>
            <p:ph type="title"/>
          </p:nvPr>
        </p:nvSpPr>
        <p:spPr>
          <a:xfrm>
            <a:off x="931486" y="1143000"/>
            <a:ext cx="4542556" cy="1964268"/>
          </a:xfrm>
        </p:spPr>
        <p:txBody>
          <a:bodyPr>
            <a:noAutofit/>
          </a:bodyPr>
          <a:lstStyle/>
          <a:p>
            <a:pPr algn="ctr"/>
            <a:r>
              <a:rPr lang="en-US" sz="5400" i="1" dirty="0">
                <a:latin typeface="Times New Roman" panose="02020603050405020304" pitchFamily="18" charset="0"/>
                <a:cs typeface="Times New Roman" panose="02020603050405020304" pitchFamily="18" charset="0"/>
              </a:rPr>
              <a:t>Workplace Transitioning</a:t>
            </a:r>
          </a:p>
        </p:txBody>
      </p:sp>
      <p:pic>
        <p:nvPicPr>
          <p:cNvPr id="8" name="Picture Placeholder 7">
            <a:extLst>
              <a:ext uri="{FF2B5EF4-FFF2-40B4-BE49-F238E27FC236}">
                <a16:creationId xmlns="" xmlns:a16="http://schemas.microsoft.com/office/drawing/2014/main" id="{E02AC4BF-073E-439F-90D0-0996AF1C576B}"/>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0738" r="6019"/>
          <a:stretch/>
        </p:blipFill>
        <p:spPr>
          <a:xfrm>
            <a:off x="6096000" y="1143000"/>
            <a:ext cx="5593080" cy="5094376"/>
          </a:xfrm>
        </p:spPr>
      </p:pic>
      <p:sp>
        <p:nvSpPr>
          <p:cNvPr id="6" name="Text Placeholder 5">
            <a:extLst>
              <a:ext uri="{FF2B5EF4-FFF2-40B4-BE49-F238E27FC236}">
                <a16:creationId xmlns="" xmlns:a16="http://schemas.microsoft.com/office/drawing/2014/main" id="{FCBBE104-8876-4DE9-AAA5-E9D4F239BC26}"/>
              </a:ext>
            </a:extLst>
          </p:cNvPr>
          <p:cNvSpPr>
            <a:spLocks noGrp="1"/>
          </p:cNvSpPr>
          <p:nvPr>
            <p:ph type="body" sz="half" idx="2"/>
          </p:nvPr>
        </p:nvSpPr>
        <p:spPr>
          <a:xfrm>
            <a:off x="931486" y="3595816"/>
            <a:ext cx="4542557" cy="2119184"/>
          </a:xfrm>
        </p:spPr>
        <p:txBody>
          <a:bodyPr>
            <a:noAutofit/>
          </a:bodyPr>
          <a:lstStyle/>
          <a:p>
            <a:pPr algn="ctr"/>
            <a:r>
              <a:rPr lang="en-US" sz="4000" i="1" dirty="0">
                <a:latin typeface="Times New Roman" panose="02020603050405020304" pitchFamily="18" charset="0"/>
                <a:cs typeface="Times New Roman" panose="02020603050405020304" pitchFamily="18" charset="0"/>
              </a:rPr>
              <a:t>Transitioning from Worker to Supervisor</a:t>
            </a:r>
          </a:p>
        </p:txBody>
      </p:sp>
    </p:spTree>
    <p:extLst>
      <p:ext uri="{BB962C8B-B14F-4D97-AF65-F5344CB8AC3E}">
        <p14:creationId xmlns:p14="http://schemas.microsoft.com/office/powerpoint/2010/main" val="2538371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5CCA82E9-4797-4760-9E8A-73916C994F6C}"/>
              </a:ext>
            </a:extLst>
          </p:cNvPr>
          <p:cNvSpPr>
            <a:spLocks noGrp="1"/>
          </p:cNvSpPr>
          <p:nvPr>
            <p:ph type="title"/>
          </p:nvPr>
        </p:nvSpPr>
        <p:spPr/>
        <p:txBody>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Topic Overview</a:t>
            </a:r>
            <a:endParaRPr lang="en-US" sz="4000" dirty="0"/>
          </a:p>
        </p:txBody>
      </p:sp>
      <p:sp>
        <p:nvSpPr>
          <p:cNvPr id="6" name="Content Placeholder 5">
            <a:extLst>
              <a:ext uri="{FF2B5EF4-FFF2-40B4-BE49-F238E27FC236}">
                <a16:creationId xmlns="" xmlns:a16="http://schemas.microsoft.com/office/drawing/2014/main" id="{AE5D4176-5F2A-490C-80C7-DA2D6D5D844A}"/>
              </a:ext>
            </a:extLst>
          </p:cNvPr>
          <p:cNvSpPr>
            <a:spLocks noGrp="1"/>
          </p:cNvSpPr>
          <p:nvPr>
            <p:ph idx="1"/>
          </p:nvPr>
        </p:nvSpPr>
        <p:spPr>
          <a:xfrm>
            <a:off x="1154953" y="2618740"/>
            <a:ext cx="9879629" cy="3401884"/>
          </a:xfrm>
        </p:spPr>
        <p:txBody>
          <a:bodyPr>
            <a:normAutofit/>
          </a:bodyPr>
          <a:lstStyle/>
          <a:p>
            <a:pPr marR="0" lvl="0" algn="just">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Human beings are characterized by continuous growth and development at the personal and professional levels.</a:t>
            </a:r>
          </a:p>
          <a:p>
            <a:pPr marR="0" lvl="0" algn="just">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Both personal and professional growth is characterized by distinct features unique to each level of growth.</a:t>
            </a:r>
          </a:p>
          <a:p>
            <a:pPr marR="0" lvl="0" algn="just">
              <a:lnSpc>
                <a:spcPct val="107000"/>
              </a:lnSpc>
              <a:spcBef>
                <a:spcPts val="0"/>
              </a:spcBef>
              <a:spcAft>
                <a:spcPts val="80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At the professional level, growth is determined by transitions between ranks and the level of responsibility at each rank.</a:t>
            </a:r>
          </a:p>
          <a:p>
            <a:pPr>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Effective implementation of new roles and responsibilities at the workplace requires adequate training.</a:t>
            </a:r>
            <a:endParaRPr lang="en-US" sz="2400" dirty="0"/>
          </a:p>
        </p:txBody>
      </p:sp>
    </p:spTree>
    <p:extLst>
      <p:ext uri="{BB962C8B-B14F-4D97-AF65-F5344CB8AC3E}">
        <p14:creationId xmlns:p14="http://schemas.microsoft.com/office/powerpoint/2010/main" val="192634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1EE3F80B-F8BF-40A6-BB29-EB9CA508FC7B}"/>
              </a:ext>
            </a:extLst>
          </p:cNvPr>
          <p:cNvSpPr>
            <a:spLocks noGrp="1"/>
          </p:cNvSpPr>
          <p:nvPr>
            <p:ph type="title"/>
          </p:nvPr>
        </p:nvSpPr>
        <p:spPr>
          <a:xfrm>
            <a:off x="635747" y="640080"/>
            <a:ext cx="5008384" cy="1249680"/>
          </a:xfrm>
        </p:spPr>
        <p:txBody>
          <a:bodyPr>
            <a:noAutofit/>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Strategies for Effective Transitioning</a:t>
            </a:r>
            <a:endParaRPr lang="en-US" sz="4000" dirty="0"/>
          </a:p>
        </p:txBody>
      </p:sp>
      <p:pic>
        <p:nvPicPr>
          <p:cNvPr id="8" name="Picture Placeholder 7">
            <a:extLst>
              <a:ext uri="{FF2B5EF4-FFF2-40B4-BE49-F238E27FC236}">
                <a16:creationId xmlns="" xmlns:a16="http://schemas.microsoft.com/office/drawing/2014/main" id="{B99F5A48-677A-41C3-9950-B94A98E75EDB}"/>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2815" r="7667"/>
          <a:stretch/>
        </p:blipFill>
        <p:spPr>
          <a:xfrm>
            <a:off x="516493" y="2026920"/>
            <a:ext cx="5158898" cy="4038600"/>
          </a:xfrm>
        </p:spPr>
      </p:pic>
      <p:sp>
        <p:nvSpPr>
          <p:cNvPr id="6" name="Text Placeholder 5">
            <a:extLst>
              <a:ext uri="{FF2B5EF4-FFF2-40B4-BE49-F238E27FC236}">
                <a16:creationId xmlns="" xmlns:a16="http://schemas.microsoft.com/office/drawing/2014/main" id="{3651FB8F-2C7E-46FA-B59C-FD1310E19819}"/>
              </a:ext>
            </a:extLst>
          </p:cNvPr>
          <p:cNvSpPr>
            <a:spLocks noGrp="1"/>
          </p:cNvSpPr>
          <p:nvPr>
            <p:ph type="body" sz="half" idx="2"/>
          </p:nvPr>
        </p:nvSpPr>
        <p:spPr>
          <a:xfrm>
            <a:off x="6096000" y="1249680"/>
            <a:ext cx="5882640" cy="5181600"/>
          </a:xfrm>
        </p:spPr>
        <p:txBody>
          <a:bodyPr>
            <a:noAutofit/>
          </a:bodyPr>
          <a:lstStyle/>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 positive transition into a supervisory role may significantly boost the new supervisor's effectiveness in achieving organizational goals.</a:t>
            </a:r>
          </a:p>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Organizations have invested in developing strategies for effective transitioning into supervisory roles.</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Succession planning is among the most effective transitioning strategies that help </a:t>
            </a:r>
            <a:r>
              <a:rPr lang="en-US" sz="2400" dirty="0" smtClean="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employees to </a:t>
            </a: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take up new roles.</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Additional strategies include coaching, employee training in management roles, and gradual participation in leadership.</a:t>
            </a:r>
            <a:endParaRPr lang="en-US" sz="2400" dirty="0">
              <a:solidFill>
                <a:schemeClr val="tx1"/>
              </a:solidFill>
            </a:endParaRPr>
          </a:p>
        </p:txBody>
      </p:sp>
    </p:spTree>
    <p:extLst>
      <p:ext uri="{BB962C8B-B14F-4D97-AF65-F5344CB8AC3E}">
        <p14:creationId xmlns:p14="http://schemas.microsoft.com/office/powerpoint/2010/main" val="61283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FD0A07-D34A-4423-AAED-0346747A3ABF}"/>
              </a:ext>
            </a:extLst>
          </p:cNvPr>
          <p:cNvSpPr>
            <a:spLocks noGrp="1"/>
          </p:cNvSpPr>
          <p:nvPr>
            <p:ph type="title"/>
          </p:nvPr>
        </p:nvSpPr>
        <p:spPr>
          <a:xfrm>
            <a:off x="635747" y="657012"/>
            <a:ext cx="5008384" cy="1371600"/>
          </a:xfrm>
        </p:spPr>
        <p:txBody>
          <a:bodyPr>
            <a:noAutofit/>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Obstacles of Effective Transitioning</a:t>
            </a:r>
            <a:endParaRPr lang="en-US" sz="4000" dirty="0"/>
          </a:p>
        </p:txBody>
      </p:sp>
      <p:pic>
        <p:nvPicPr>
          <p:cNvPr id="6" name="Picture Placeholder 5">
            <a:extLst>
              <a:ext uri="{FF2B5EF4-FFF2-40B4-BE49-F238E27FC236}">
                <a16:creationId xmlns="" xmlns:a16="http://schemas.microsoft.com/office/drawing/2014/main" id="{711B51FA-6B02-4633-B6D6-D4AD1680350F}"/>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4698" t="-5" r="7238" b="5"/>
          <a:stretch/>
        </p:blipFill>
        <p:spPr>
          <a:xfrm>
            <a:off x="761999" y="2028825"/>
            <a:ext cx="4881385" cy="4171950"/>
          </a:xfrm>
        </p:spPr>
      </p:pic>
      <p:sp>
        <p:nvSpPr>
          <p:cNvPr id="4" name="Text Placeholder 3">
            <a:extLst>
              <a:ext uri="{FF2B5EF4-FFF2-40B4-BE49-F238E27FC236}">
                <a16:creationId xmlns="" xmlns:a16="http://schemas.microsoft.com/office/drawing/2014/main" id="{10168A86-9AE4-4176-96EF-EBF5526CA599}"/>
              </a:ext>
            </a:extLst>
          </p:cNvPr>
          <p:cNvSpPr>
            <a:spLocks noGrp="1"/>
          </p:cNvSpPr>
          <p:nvPr>
            <p:ph type="body" sz="half" idx="2"/>
          </p:nvPr>
        </p:nvSpPr>
        <p:spPr>
          <a:xfrm>
            <a:off x="5974080" y="840658"/>
            <a:ext cx="6046598" cy="5727782"/>
          </a:xfrm>
        </p:spPr>
        <p:txBody>
          <a:bodyPr>
            <a:noAutofit/>
          </a:bodyPr>
          <a:lstStyle/>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Transitioning into a supervisory role is often characterized by numerous obstacles, hampering effective transitioning.</a:t>
            </a:r>
          </a:p>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 common obstacle is the desire to maintain friendship and close ties with previous co-workers, which affects effectiveness.</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Being closed-minded is also a major obstacle to effective transitioning that prevents new supervisors from considering possible alternatives.</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Some new supervisors may lack fundamental skills like communication skills and managerial backgrounds, hampering the transitioning process.</a:t>
            </a:r>
            <a:endParaRPr lang="en-US" sz="2400" dirty="0">
              <a:solidFill>
                <a:schemeClr val="tx1"/>
              </a:solidFill>
            </a:endParaRPr>
          </a:p>
        </p:txBody>
      </p:sp>
    </p:spTree>
    <p:extLst>
      <p:ext uri="{BB962C8B-B14F-4D97-AF65-F5344CB8AC3E}">
        <p14:creationId xmlns:p14="http://schemas.microsoft.com/office/powerpoint/2010/main" val="52854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2E44B844-59DD-4F8D-94E6-8492F9123119}"/>
              </a:ext>
            </a:extLst>
          </p:cNvPr>
          <p:cNvSpPr>
            <a:spLocks noGrp="1"/>
          </p:cNvSpPr>
          <p:nvPr>
            <p:ph type="title"/>
          </p:nvPr>
        </p:nvSpPr>
        <p:spPr/>
        <p:txBody>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Challenges for New Supervisors</a:t>
            </a:r>
            <a:endParaRPr lang="en-US" sz="4000" dirty="0"/>
          </a:p>
        </p:txBody>
      </p:sp>
      <p:sp>
        <p:nvSpPr>
          <p:cNvPr id="6" name="Content Placeholder 5">
            <a:extLst>
              <a:ext uri="{FF2B5EF4-FFF2-40B4-BE49-F238E27FC236}">
                <a16:creationId xmlns="" xmlns:a16="http://schemas.microsoft.com/office/drawing/2014/main" id="{F0230DD2-8E4A-4CBD-82E2-F3F18C91B7BC}"/>
              </a:ext>
            </a:extLst>
          </p:cNvPr>
          <p:cNvSpPr>
            <a:spLocks noGrp="1"/>
          </p:cNvSpPr>
          <p:nvPr>
            <p:ph idx="1"/>
          </p:nvPr>
        </p:nvSpPr>
        <p:spPr>
          <a:xfrm>
            <a:off x="472440" y="2209800"/>
            <a:ext cx="11231880" cy="4419600"/>
          </a:xfrm>
        </p:spPr>
        <p:txBody>
          <a:bodyPr>
            <a:noAutofit/>
          </a:bodyPr>
          <a:lstStyle/>
          <a:p>
            <a:pPr marR="0" lvl="0">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Transitioning into a supervisory role comes with its fair share of challenges for the new supervisor.</a:t>
            </a:r>
          </a:p>
          <a:p>
            <a:pPr marR="0" lvl="0">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A major challenge that new supervisors face is the need for adopting strategies for dealing with additional pressures.</a:t>
            </a:r>
          </a:p>
          <a:p>
            <a:pPr marR="0" lvl="0">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Time management is another major challenge for new supervisors, as they have more issues to attend to and deal with than before.</a:t>
            </a:r>
          </a:p>
          <a:p>
            <a:pPr marR="0" lvl="0">
              <a:lnSpc>
                <a:spcPct val="107000"/>
              </a:lnSpc>
              <a:spcBef>
                <a:spcPts val="0"/>
              </a:spcBef>
              <a:spcAft>
                <a:spcPts val="80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Maintaining a productive environment and creating a conducive environment is another major challenge for new supervisors, who are pushed by the desire to warrant their promotion.</a:t>
            </a:r>
          </a:p>
          <a:p>
            <a:pPr marR="0" lvl="0">
              <a:lnSpc>
                <a:spcPct val="107000"/>
              </a:lnSpc>
              <a:spcBef>
                <a:spcPts val="0"/>
              </a:spcBef>
              <a:spcAft>
                <a:spcPts val="80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Arial" panose="020B0604020202020204" pitchFamily="34" charset="0"/>
              </a:rPr>
              <a:t>Another major challenge is developing new relationships, especially with their friends in the junior levels, while maintaining professionalism.</a:t>
            </a:r>
            <a:endParaRPr lang="en-US" sz="2400" dirty="0"/>
          </a:p>
        </p:txBody>
      </p:sp>
    </p:spTree>
    <p:extLst>
      <p:ext uri="{BB962C8B-B14F-4D97-AF65-F5344CB8AC3E}">
        <p14:creationId xmlns:p14="http://schemas.microsoft.com/office/powerpoint/2010/main" val="336906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C56A50C2-7F82-49FD-8706-1733B6F496D8}"/>
              </a:ext>
            </a:extLst>
          </p:cNvPr>
          <p:cNvSpPr>
            <a:spLocks noGrp="1"/>
          </p:cNvSpPr>
          <p:nvPr>
            <p:ph type="title"/>
          </p:nvPr>
        </p:nvSpPr>
        <p:spPr>
          <a:xfrm>
            <a:off x="650987" y="641772"/>
            <a:ext cx="4993144" cy="1217508"/>
          </a:xfrm>
        </p:spPr>
        <p:txBody>
          <a:bodyPr>
            <a:noAutofit/>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Qualities of a Good Supervisor</a:t>
            </a:r>
            <a:endParaRPr lang="en-US" sz="4000" dirty="0"/>
          </a:p>
        </p:txBody>
      </p:sp>
      <p:pic>
        <p:nvPicPr>
          <p:cNvPr id="8" name="Picture Placeholder 7">
            <a:extLst>
              <a:ext uri="{FF2B5EF4-FFF2-40B4-BE49-F238E27FC236}">
                <a16:creationId xmlns="" xmlns:a16="http://schemas.microsoft.com/office/drawing/2014/main" id="{5EF42C12-D018-409C-9335-03B27E214027}"/>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4664" t="10" r="30891" b="-10"/>
          <a:stretch/>
        </p:blipFill>
        <p:spPr>
          <a:xfrm>
            <a:off x="650875" y="1858963"/>
            <a:ext cx="4992688" cy="4357687"/>
          </a:xfrm>
        </p:spPr>
      </p:pic>
      <p:sp>
        <p:nvSpPr>
          <p:cNvPr id="6" name="Text Placeholder 5">
            <a:extLst>
              <a:ext uri="{FF2B5EF4-FFF2-40B4-BE49-F238E27FC236}">
                <a16:creationId xmlns="" xmlns:a16="http://schemas.microsoft.com/office/drawing/2014/main" id="{F003CCE5-BB5B-4580-A080-53BB2A1AB618}"/>
              </a:ext>
            </a:extLst>
          </p:cNvPr>
          <p:cNvSpPr>
            <a:spLocks noGrp="1"/>
          </p:cNvSpPr>
          <p:nvPr>
            <p:ph type="body" sz="half" idx="2"/>
          </p:nvPr>
        </p:nvSpPr>
        <p:spPr>
          <a:xfrm>
            <a:off x="6096000" y="1143000"/>
            <a:ext cx="5806440" cy="5073228"/>
          </a:xfrm>
        </p:spPr>
        <p:txBody>
          <a:bodyPr>
            <a:normAutofit lnSpcReduction="10000"/>
          </a:bodyPr>
          <a:lstStyle/>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Supervisors are essential to an organization’s success, thus need to possess various positive qualities.</a:t>
            </a:r>
          </a:p>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Communication skills are among the fundamental qualities that define a good supervisor and aid in information sharing.</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Good supervisors need to have leadership skills to provide direction and purpose to the employees they oversee.</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Good supervisors require empathy and compassion to form positive and productive relationships with junior employees.</a:t>
            </a:r>
            <a:endParaRPr lang="en-US" sz="2400" dirty="0">
              <a:solidFill>
                <a:schemeClr val="tx1"/>
              </a:solidFill>
            </a:endParaRPr>
          </a:p>
        </p:txBody>
      </p:sp>
    </p:spTree>
    <p:extLst>
      <p:ext uri="{BB962C8B-B14F-4D97-AF65-F5344CB8AC3E}">
        <p14:creationId xmlns:p14="http://schemas.microsoft.com/office/powerpoint/2010/main" val="2491418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EF7BFEC0-764F-42AC-A6DC-B0AA3D404A0E}"/>
              </a:ext>
            </a:extLst>
          </p:cNvPr>
          <p:cNvSpPr>
            <a:spLocks noGrp="1"/>
          </p:cNvSpPr>
          <p:nvPr>
            <p:ph type="title"/>
          </p:nvPr>
        </p:nvSpPr>
        <p:spPr/>
        <p:txBody>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Qualities of a Good Supervisor (Cont.)</a:t>
            </a:r>
            <a:endParaRPr lang="en-US" sz="4000" dirty="0"/>
          </a:p>
        </p:txBody>
      </p:sp>
      <p:sp>
        <p:nvSpPr>
          <p:cNvPr id="6" name="Content Placeholder 5">
            <a:extLst>
              <a:ext uri="{FF2B5EF4-FFF2-40B4-BE49-F238E27FC236}">
                <a16:creationId xmlns="" xmlns:a16="http://schemas.microsoft.com/office/drawing/2014/main" id="{1541186D-85FB-4B6B-AC97-6FA1BA0C63A8}"/>
              </a:ext>
            </a:extLst>
          </p:cNvPr>
          <p:cNvSpPr>
            <a:spLocks noGrp="1"/>
          </p:cNvSpPr>
          <p:nvPr>
            <p:ph idx="1"/>
          </p:nvPr>
        </p:nvSpPr>
        <p:spPr>
          <a:xfrm>
            <a:off x="1154954" y="2603500"/>
            <a:ext cx="10000725" cy="3280832"/>
          </a:xfrm>
        </p:spPr>
        <p:txBody>
          <a:bodyPr>
            <a:normAutofit lnSpcReduction="10000"/>
          </a:bodyPr>
          <a:lstStyle/>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Possessing conflict resolution skills is another essential quality of a good supervisor that ensures positive employee relations.</a:t>
            </a: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Good supervisors also need to have problem-solving skills that ensure spontaneous resolution of common challenges.</a:t>
            </a: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Good supervisors should also have proper delegation skills to allocate duties and facilitate employee empowerment.</a:t>
            </a: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Good supervisors should have good time and priority management skills to facilitate the planning of duties.</a:t>
            </a:r>
            <a:endParaRPr lang="en-US" sz="2400" dirty="0"/>
          </a:p>
        </p:txBody>
      </p:sp>
    </p:spTree>
    <p:extLst>
      <p:ext uri="{BB962C8B-B14F-4D97-AF65-F5344CB8AC3E}">
        <p14:creationId xmlns:p14="http://schemas.microsoft.com/office/powerpoint/2010/main" val="3552604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577368E3-5B32-4EAC-B235-C98B023B45A7}"/>
              </a:ext>
            </a:extLst>
          </p:cNvPr>
          <p:cNvSpPr>
            <a:spLocks noGrp="1"/>
          </p:cNvSpPr>
          <p:nvPr>
            <p:ph type="title"/>
          </p:nvPr>
        </p:nvSpPr>
        <p:spPr>
          <a:xfrm>
            <a:off x="605267" y="580812"/>
            <a:ext cx="5038864" cy="1202268"/>
          </a:xfrm>
        </p:spPr>
        <p:txBody>
          <a:bodyPr>
            <a:noAutofit/>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Negative Qualities of Supervisors</a:t>
            </a:r>
            <a:endParaRPr lang="en-US" sz="4000" dirty="0"/>
          </a:p>
        </p:txBody>
      </p:sp>
      <p:pic>
        <p:nvPicPr>
          <p:cNvPr id="8" name="Picture Placeholder 7">
            <a:extLst>
              <a:ext uri="{FF2B5EF4-FFF2-40B4-BE49-F238E27FC236}">
                <a16:creationId xmlns="" xmlns:a16="http://schemas.microsoft.com/office/drawing/2014/main" id="{0B3C846A-6002-4BB6-9E11-2EDDBE84B7E7}"/>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7758" r="17758"/>
          <a:stretch>
            <a:fillRect/>
          </a:stretch>
        </p:blipFill>
        <p:spPr>
          <a:xfrm>
            <a:off x="623888" y="1828800"/>
            <a:ext cx="5038864" cy="4448175"/>
          </a:xfrm>
        </p:spPr>
      </p:pic>
      <p:sp>
        <p:nvSpPr>
          <p:cNvPr id="6" name="Text Placeholder 5">
            <a:extLst>
              <a:ext uri="{FF2B5EF4-FFF2-40B4-BE49-F238E27FC236}">
                <a16:creationId xmlns="" xmlns:a16="http://schemas.microsoft.com/office/drawing/2014/main" id="{35270363-3FBD-48AF-A25E-0C13A35A7DB5}"/>
              </a:ext>
            </a:extLst>
          </p:cNvPr>
          <p:cNvSpPr>
            <a:spLocks noGrp="1"/>
          </p:cNvSpPr>
          <p:nvPr>
            <p:ph type="body" sz="half" idx="2"/>
          </p:nvPr>
        </p:nvSpPr>
        <p:spPr>
          <a:xfrm>
            <a:off x="5974080" y="1143000"/>
            <a:ext cx="6080760" cy="5593080"/>
          </a:xfrm>
        </p:spPr>
        <p:txBody>
          <a:bodyPr>
            <a:noAutofit/>
          </a:bodyPr>
          <a:lstStyle/>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Some supervisors possess skills that affect employee performance, contributing to overall </a:t>
            </a:r>
            <a:r>
              <a:rPr lang="en-US" sz="2400" dirty="0" smtClean="0">
                <a:solidFill>
                  <a:schemeClr val="tx1"/>
                </a:solidFill>
                <a:effectLst/>
                <a:latin typeface="Times New Roman" panose="02020603050405020304" pitchFamily="18" charset="0"/>
                <a:ea typeface="Calibri" panose="020F0502020204030204" pitchFamily="34" charset="0"/>
                <a:cs typeface="Arial" panose="020B0604020202020204" pitchFamily="34" charset="0"/>
              </a:rPr>
              <a:t>organization’s </a:t>
            </a: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poor performance.</a:t>
            </a:r>
          </a:p>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 common negative quality of supervisors is micromanagement, which strains the supervisor-employee relationship.</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Employing a one-size-fits-all approach in handling employees is another negative quality of supervisors that may also strain interpersonal relationships.</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Supervisors that lack empathy and compassion are unable to create positive relationships with their employees, affecting productivity.</a:t>
            </a:r>
            <a:endParaRPr lang="en-US" sz="2400" dirty="0">
              <a:solidFill>
                <a:schemeClr val="tx1"/>
              </a:solidFill>
            </a:endParaRPr>
          </a:p>
        </p:txBody>
      </p:sp>
    </p:spTree>
    <p:extLst>
      <p:ext uri="{BB962C8B-B14F-4D97-AF65-F5344CB8AC3E}">
        <p14:creationId xmlns:p14="http://schemas.microsoft.com/office/powerpoint/2010/main" val="2636571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2C83E76E-6892-497E-8C73-49D7EC9C3CC9}"/>
              </a:ext>
            </a:extLst>
          </p:cNvPr>
          <p:cNvSpPr>
            <a:spLocks noGrp="1"/>
          </p:cNvSpPr>
          <p:nvPr>
            <p:ph type="title"/>
          </p:nvPr>
        </p:nvSpPr>
        <p:spPr/>
        <p:txBody>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Negative Qualities of Supervisors (Cont.)</a:t>
            </a:r>
            <a:endParaRPr lang="en-US" sz="4000" dirty="0"/>
          </a:p>
        </p:txBody>
      </p:sp>
      <p:sp>
        <p:nvSpPr>
          <p:cNvPr id="6" name="Content Placeholder 5">
            <a:extLst>
              <a:ext uri="{FF2B5EF4-FFF2-40B4-BE49-F238E27FC236}">
                <a16:creationId xmlns="" xmlns:a16="http://schemas.microsoft.com/office/drawing/2014/main" id="{EE6F78AF-BF1E-4D07-B721-47B7E1D87C70}"/>
              </a:ext>
            </a:extLst>
          </p:cNvPr>
          <p:cNvSpPr>
            <a:spLocks noGrp="1"/>
          </p:cNvSpPr>
          <p:nvPr>
            <p:ph idx="1"/>
          </p:nvPr>
        </p:nvSpPr>
        <p:spPr>
          <a:xfrm>
            <a:off x="670560" y="2438400"/>
            <a:ext cx="10424159" cy="3733800"/>
          </a:xfrm>
        </p:spPr>
        <p:txBody>
          <a:bodyPr>
            <a:noAutofit/>
          </a:bodyPr>
          <a:lstStyle/>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Another negative quality of supervisors is constantly blaming junior employees for mistakes instead of offering solutions.</a:t>
            </a: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Other supervisors take credit for their juniors’ achievements, which </a:t>
            </a:r>
            <a:r>
              <a:rPr lang="en-US" sz="2400" dirty="0" smtClean="0">
                <a:effectLst/>
                <a:latin typeface="Times New Roman" panose="02020603050405020304" pitchFamily="18" charset="0"/>
                <a:ea typeface="Calibri" panose="020F0502020204030204" pitchFamily="34" charset="0"/>
                <a:cs typeface="Arial" panose="020B0604020202020204" pitchFamily="34" charset="0"/>
              </a:rPr>
              <a:t>is a </a:t>
            </a:r>
            <a:r>
              <a:rPr lang="en-US" sz="2400" dirty="0">
                <a:effectLst/>
                <a:latin typeface="Times New Roman" panose="02020603050405020304" pitchFamily="18" charset="0"/>
                <a:ea typeface="Calibri" panose="020F0502020204030204" pitchFamily="34" charset="0"/>
                <a:cs typeface="Arial" panose="020B0604020202020204" pitchFamily="34" charset="0"/>
              </a:rPr>
              <a:t>major demotivating factor.</a:t>
            </a: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Lack of a clear focus and strategy for achieving goals is also a negative feature of some supervisors that translates to misuse of organization resources.</a:t>
            </a: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Arial" panose="020B0604020202020204" pitchFamily="34" charset="0"/>
              </a:rPr>
              <a:t>Another negative feature is misappropriation of supervisory powers, affecting workplace relationships.</a:t>
            </a:r>
            <a:endParaRPr lang="en-US" sz="2400" dirty="0"/>
          </a:p>
        </p:txBody>
      </p:sp>
    </p:spTree>
    <p:extLst>
      <p:ext uri="{BB962C8B-B14F-4D97-AF65-F5344CB8AC3E}">
        <p14:creationId xmlns:p14="http://schemas.microsoft.com/office/powerpoint/2010/main" val="964313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8E999C41-7B45-41E0-B05C-71C87AC9A4DA}"/>
              </a:ext>
            </a:extLst>
          </p:cNvPr>
          <p:cNvSpPr>
            <a:spLocks noGrp="1"/>
          </p:cNvSpPr>
          <p:nvPr>
            <p:ph type="title"/>
          </p:nvPr>
        </p:nvSpPr>
        <p:spPr>
          <a:xfrm>
            <a:off x="1031987" y="755226"/>
            <a:ext cx="3860260" cy="775548"/>
          </a:xfrm>
        </p:spPr>
        <p:txBody>
          <a:bodyPr>
            <a:normAutofit/>
          </a:bodyPr>
          <a:lstStyle/>
          <a:p>
            <a:pPr algn="ctr"/>
            <a:r>
              <a:rPr lang="en-US" sz="4000" dirty="0">
                <a:effectLst/>
                <a:latin typeface="Times New Roman" panose="02020603050405020304" pitchFamily="18" charset="0"/>
                <a:ea typeface="Calibri" panose="020F0502020204030204" pitchFamily="34" charset="0"/>
                <a:cs typeface="Arial" panose="020B0604020202020204" pitchFamily="34" charset="0"/>
              </a:rPr>
              <a:t>Conclusion</a:t>
            </a:r>
            <a:endParaRPr lang="en-US" sz="4000" dirty="0"/>
          </a:p>
        </p:txBody>
      </p:sp>
      <p:pic>
        <p:nvPicPr>
          <p:cNvPr id="8" name="Picture Placeholder 7">
            <a:extLst>
              <a:ext uri="{FF2B5EF4-FFF2-40B4-BE49-F238E27FC236}">
                <a16:creationId xmlns="" xmlns:a16="http://schemas.microsoft.com/office/drawing/2014/main" id="{8F8A8857-9173-4479-803B-E4979440FA2F}"/>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3542" r="13542"/>
          <a:stretch>
            <a:fillRect/>
          </a:stretch>
        </p:blipFill>
        <p:spPr>
          <a:xfrm>
            <a:off x="609132" y="1530350"/>
            <a:ext cx="5045543" cy="4572424"/>
          </a:xfrm>
        </p:spPr>
      </p:pic>
      <p:sp>
        <p:nvSpPr>
          <p:cNvPr id="6" name="Text Placeholder 5">
            <a:extLst>
              <a:ext uri="{FF2B5EF4-FFF2-40B4-BE49-F238E27FC236}">
                <a16:creationId xmlns="" xmlns:a16="http://schemas.microsoft.com/office/drawing/2014/main" id="{40DFBACB-ADB4-409F-B8EC-AE6093006EC9}"/>
              </a:ext>
            </a:extLst>
          </p:cNvPr>
          <p:cNvSpPr>
            <a:spLocks noGrp="1"/>
          </p:cNvSpPr>
          <p:nvPr>
            <p:ph type="body" sz="half" idx="2"/>
          </p:nvPr>
        </p:nvSpPr>
        <p:spPr>
          <a:xfrm>
            <a:off x="5958840" y="516194"/>
            <a:ext cx="6233160" cy="6158926"/>
          </a:xfrm>
        </p:spPr>
        <p:txBody>
          <a:bodyPr>
            <a:noAutofit/>
          </a:bodyPr>
          <a:lstStyle/>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Transitioning into supervisory roles is generally challenging, owing to the numerous challenges and obstacles included.</a:t>
            </a:r>
          </a:p>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Being aware of the challenges and obstacles, including negative qualities, is essential for new supervisors.</a:t>
            </a:r>
          </a:p>
          <a:p>
            <a:pPr marL="342900" marR="0" lvl="0" indent="-342900">
              <a:lnSpc>
                <a:spcPct val="107000"/>
              </a:lnSpc>
              <a:spcBef>
                <a:spcPts val="0"/>
              </a:spcBef>
              <a:spcAft>
                <a:spcPts val="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Additionally, cultivating positive qualities is fundamental in ensuring new supervisors take up the new role positively.</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Furthermore, displaying confidence and composure is essential in dealing with the new challenges faced.</a:t>
            </a:r>
          </a:p>
          <a:p>
            <a:pPr marL="342900" marR="0" lvl="0" indent="-342900">
              <a:lnSpc>
                <a:spcPct val="107000"/>
              </a:lnSpc>
              <a:spcBef>
                <a:spcPts val="0"/>
              </a:spcBef>
              <a:spcAft>
                <a:spcPts val="800"/>
              </a:spcAft>
              <a:buFont typeface="Wingdings" panose="05000000000000000000" pitchFamily="2" charset="2"/>
              <a:buChar char="v"/>
            </a:pPr>
            <a:r>
              <a:rPr lang="en-US" sz="24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Organizations should invest in proper training and preparation before the transition process to prepare and equip the new supervisors.</a:t>
            </a:r>
            <a:endParaRPr lang="en-US" sz="2400" dirty="0">
              <a:solidFill>
                <a:schemeClr val="tx1"/>
              </a:solidFill>
            </a:endParaRPr>
          </a:p>
        </p:txBody>
      </p:sp>
    </p:spTree>
    <p:extLst>
      <p:ext uri="{BB962C8B-B14F-4D97-AF65-F5344CB8AC3E}">
        <p14:creationId xmlns:p14="http://schemas.microsoft.com/office/powerpoint/2010/main" val="2270695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E9A7A270-F640-4E2F-8924-9BA86E8EA187}"/>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References</a:t>
            </a:r>
          </a:p>
        </p:txBody>
      </p:sp>
      <p:sp>
        <p:nvSpPr>
          <p:cNvPr id="6" name="Content Placeholder 5">
            <a:extLst>
              <a:ext uri="{FF2B5EF4-FFF2-40B4-BE49-F238E27FC236}">
                <a16:creationId xmlns="" xmlns:a16="http://schemas.microsoft.com/office/drawing/2014/main" id="{F2EA731A-6BFD-4AE7-A7DA-AD0D1AA4408C}"/>
              </a:ext>
            </a:extLst>
          </p:cNvPr>
          <p:cNvSpPr>
            <a:spLocks noGrp="1"/>
          </p:cNvSpPr>
          <p:nvPr>
            <p:ph idx="1"/>
          </p:nvPr>
        </p:nvSpPr>
        <p:spPr>
          <a:xfrm>
            <a:off x="137160" y="2240280"/>
            <a:ext cx="11948160" cy="4511040"/>
          </a:xfrm>
        </p:spPr>
        <p:txBody>
          <a:bodyPr>
            <a:noAutofit/>
          </a:bodyPr>
          <a:lstStyle/>
          <a:p>
            <a:pPr marR="0" algn="just">
              <a:lnSpc>
                <a:spcPct val="107000"/>
              </a:lnSpc>
              <a:spcBef>
                <a:spcPts val="0"/>
              </a:spcBef>
              <a:spcAft>
                <a:spcPts val="800"/>
              </a:spcAft>
              <a:buFont typeface="Wingdings" panose="05000000000000000000" pitchFamily="2" charset="2"/>
              <a:buChar char="v"/>
            </a:pPr>
            <a:r>
              <a:rPr lang="en-US" sz="2000" dirty="0">
                <a:effectLst/>
                <a:latin typeface="Times New Roman" panose="02020603050405020304" pitchFamily="18" charset="0"/>
                <a:ea typeface="Calibri" panose="020F0502020204030204" pitchFamily="34" charset="0"/>
                <a:cs typeface="Arial" panose="020B0604020202020204" pitchFamily="34" charset="0"/>
              </a:rPr>
              <a:t>Compton, S., Simon, J. E., &amp; Harris, L. L. (2020). Supervisor Perceptions of Newly Credentialed Athletic Trainers' Transition to Practice. </a:t>
            </a:r>
            <a:r>
              <a:rPr lang="en-US" sz="2000" i="1" dirty="0">
                <a:effectLst/>
                <a:latin typeface="Times New Roman" panose="02020603050405020304" pitchFamily="18" charset="0"/>
                <a:ea typeface="Calibri" panose="020F0502020204030204" pitchFamily="34" charset="0"/>
                <a:cs typeface="Arial" panose="020B0604020202020204" pitchFamily="34" charset="0"/>
              </a:rPr>
              <a:t>Athletic Training Education Journal</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i="1" dirty="0">
                <a:effectLst/>
                <a:latin typeface="Times New Roman" panose="02020603050405020304" pitchFamily="18" charset="0"/>
                <a:ea typeface="Calibri" panose="020F0502020204030204" pitchFamily="34" charset="0"/>
                <a:cs typeface="Arial" panose="020B0604020202020204" pitchFamily="34" charset="0"/>
              </a:rPr>
              <a:t>15</a:t>
            </a:r>
            <a:r>
              <a:rPr lang="en-US" sz="2000" dirty="0">
                <a:effectLst/>
                <a:latin typeface="Times New Roman" panose="02020603050405020304" pitchFamily="18" charset="0"/>
                <a:ea typeface="Calibri" panose="020F0502020204030204" pitchFamily="34" charset="0"/>
                <a:cs typeface="Arial" panose="020B0604020202020204" pitchFamily="34" charset="0"/>
              </a:rPr>
              <a:t>(3), 201-211.</a:t>
            </a:r>
          </a:p>
          <a:p>
            <a:pPr marR="0" algn="just">
              <a:lnSpc>
                <a:spcPct val="107000"/>
              </a:lnSpc>
              <a:spcBef>
                <a:spcPts val="0"/>
              </a:spcBef>
              <a:spcAft>
                <a:spcPts val="800"/>
              </a:spcAft>
              <a:buFont typeface="Wingdings" panose="05000000000000000000" pitchFamily="2" charset="2"/>
              <a:buChar char="v"/>
            </a:pPr>
            <a:r>
              <a:rPr lang="en-US" sz="2000" dirty="0" err="1">
                <a:effectLst/>
                <a:latin typeface="Times New Roman" panose="02020603050405020304" pitchFamily="18" charset="0"/>
                <a:ea typeface="Calibri" panose="020F0502020204030204" pitchFamily="34" charset="0"/>
                <a:cs typeface="Arial" panose="020B0604020202020204" pitchFamily="34" charset="0"/>
              </a:rPr>
              <a:t>Lotich</a:t>
            </a:r>
            <a:r>
              <a:rPr lang="en-US" sz="2000" dirty="0">
                <a:effectLst/>
                <a:latin typeface="Times New Roman" panose="02020603050405020304" pitchFamily="18" charset="0"/>
                <a:ea typeface="Calibri" panose="020F0502020204030204" pitchFamily="34" charset="0"/>
                <a:cs typeface="Arial" panose="020B0604020202020204" pitchFamily="34" charset="0"/>
              </a:rPr>
              <a:t>, P. (2017). How to Transition an Employee to Supervisor. </a:t>
            </a:r>
            <a:r>
              <a:rPr lang="en-US" sz="2000" i="1" dirty="0">
                <a:effectLst/>
                <a:latin typeface="Times New Roman" panose="02020603050405020304" pitchFamily="18" charset="0"/>
                <a:ea typeface="Calibri" panose="020F0502020204030204" pitchFamily="34" charset="0"/>
                <a:cs typeface="Arial" panose="020B0604020202020204" pitchFamily="34" charset="0"/>
              </a:rPr>
              <a:t>Thriving Small Business. </a:t>
            </a:r>
            <a:r>
              <a:rPr lang="en-US" sz="2000" dirty="0">
                <a:effectLst/>
                <a:latin typeface="Times New Roman" panose="02020603050405020304" pitchFamily="18" charset="0"/>
                <a:ea typeface="Calibri" panose="020F0502020204030204" pitchFamily="34" charset="0"/>
                <a:cs typeface="Arial" panose="020B0604020202020204" pitchFamily="34" charset="0"/>
              </a:rPr>
              <a:t>Retrieved from </a:t>
            </a:r>
            <a:r>
              <a:rPr lang="en-US" sz="2000" u="sng" dirty="0">
                <a:solidFill>
                  <a:srgbClr val="0563C1"/>
                </a:solidFill>
                <a:effectLst/>
                <a:latin typeface="Times New Roman" panose="02020603050405020304" pitchFamily="18" charset="0"/>
                <a:ea typeface="Calibri" panose="020F0502020204030204" pitchFamily="34" charset="0"/>
                <a:cs typeface="Arial" panose="020B0604020202020204" pitchFamily="34" charset="0"/>
                <a:hlinkClick r:id="rId2"/>
              </a:rPr>
              <a:t>https://thethrivingsmallbusiness.com/how-to-transition-an-employee-to-supervisor/</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p>
          <a:p>
            <a:pPr marR="0" algn="just">
              <a:lnSpc>
                <a:spcPct val="107000"/>
              </a:lnSpc>
              <a:spcBef>
                <a:spcPts val="0"/>
              </a:spcBef>
              <a:spcAft>
                <a:spcPts val="800"/>
              </a:spcAft>
              <a:buFont typeface="Wingdings" panose="05000000000000000000" pitchFamily="2" charset="2"/>
              <a:buChar char="v"/>
            </a:pPr>
            <a:r>
              <a:rPr lang="en-US" sz="2000" dirty="0">
                <a:effectLst/>
                <a:latin typeface="Times New Roman" panose="02020603050405020304" pitchFamily="18" charset="0"/>
                <a:ea typeface="Calibri" panose="020F0502020204030204" pitchFamily="34" charset="0"/>
                <a:cs typeface="Arial" panose="020B0604020202020204" pitchFamily="34" charset="0"/>
              </a:rPr>
              <a:t>Manning, J. M. (2020). The Basics of Professional Growth. In </a:t>
            </a:r>
            <a:r>
              <a:rPr lang="en-US" sz="2000" i="1" dirty="0">
                <a:effectLst/>
                <a:latin typeface="Times New Roman" panose="02020603050405020304" pitchFamily="18" charset="0"/>
                <a:ea typeface="Calibri" panose="020F0502020204030204" pitchFamily="34" charset="0"/>
                <a:cs typeface="Arial" panose="020B0604020202020204" pitchFamily="34" charset="0"/>
              </a:rPr>
              <a:t>The Path to Building a Successful Nursing Career</a:t>
            </a:r>
            <a:r>
              <a:rPr lang="en-US" sz="2000" dirty="0">
                <a:effectLst/>
                <a:latin typeface="Times New Roman" panose="02020603050405020304" pitchFamily="18" charset="0"/>
                <a:ea typeface="Calibri" panose="020F0502020204030204" pitchFamily="34" charset="0"/>
                <a:cs typeface="Arial" panose="020B0604020202020204" pitchFamily="34" charset="0"/>
              </a:rPr>
              <a:t> (pp. 117-131). Springer, Cham.</a:t>
            </a:r>
          </a:p>
          <a:p>
            <a:pPr marR="0" algn="just">
              <a:lnSpc>
                <a:spcPct val="107000"/>
              </a:lnSpc>
              <a:spcBef>
                <a:spcPts val="0"/>
              </a:spcBef>
              <a:spcAft>
                <a:spcPts val="800"/>
              </a:spcAft>
              <a:buFont typeface="Wingdings" panose="05000000000000000000" pitchFamily="2" charset="2"/>
              <a:buChar char="v"/>
            </a:pPr>
            <a:r>
              <a:rPr lang="en-US" sz="2000" dirty="0">
                <a:effectLst/>
                <a:latin typeface="Times New Roman" panose="02020603050405020304" pitchFamily="18" charset="0"/>
                <a:ea typeface="Calibri" panose="020F0502020204030204" pitchFamily="34" charset="0"/>
                <a:cs typeface="Arial" panose="020B0604020202020204" pitchFamily="34" charset="0"/>
              </a:rPr>
              <a:t>Portland Community College. (2019). Key Qualities for Successful Supervisors. </a:t>
            </a:r>
            <a:r>
              <a:rPr lang="en-US" sz="2000" i="1" dirty="0">
                <a:effectLst/>
                <a:latin typeface="Times New Roman" panose="02020603050405020304" pitchFamily="18" charset="0"/>
                <a:ea typeface="Calibri" panose="020F0502020204030204" pitchFamily="34" charset="0"/>
                <a:cs typeface="Arial" panose="020B0604020202020204" pitchFamily="34" charset="0"/>
              </a:rPr>
              <a:t>Continuous Learning for Individuals, Management &amp; Business. </a:t>
            </a:r>
            <a:r>
              <a:rPr lang="en-US" sz="2000" dirty="0">
                <a:effectLst/>
                <a:latin typeface="Times New Roman" panose="02020603050405020304" pitchFamily="18" charset="0"/>
                <a:ea typeface="Calibri" panose="020F0502020204030204" pitchFamily="34" charset="0"/>
                <a:cs typeface="Arial" panose="020B0604020202020204" pitchFamily="34" charset="0"/>
              </a:rPr>
              <a:t>Retrieved from </a:t>
            </a:r>
            <a:r>
              <a:rPr lang="en-US" sz="2000" u="sng" dirty="0">
                <a:solidFill>
                  <a:srgbClr val="0563C1"/>
                </a:solidFill>
                <a:effectLst/>
                <a:latin typeface="Times New Roman" panose="02020603050405020304" pitchFamily="18" charset="0"/>
                <a:ea typeface="Calibri" panose="020F0502020204030204" pitchFamily="34" charset="0"/>
                <a:cs typeface="Arial" panose="020B0604020202020204" pitchFamily="34" charset="0"/>
                <a:hlinkClick r:id="rId3"/>
              </a:rPr>
              <a:t>https://climb.pcc.edu/blog/8-key-qualities-for-successful-supervisors</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p>
          <a:p>
            <a:pPr marR="0" algn="just">
              <a:lnSpc>
                <a:spcPct val="107000"/>
              </a:lnSpc>
              <a:spcBef>
                <a:spcPts val="0"/>
              </a:spcBef>
              <a:spcAft>
                <a:spcPts val="800"/>
              </a:spcAft>
              <a:buFont typeface="Wingdings" panose="05000000000000000000" pitchFamily="2" charset="2"/>
              <a:buChar char="v"/>
            </a:pPr>
            <a:r>
              <a:rPr lang="en-US" sz="2000" dirty="0">
                <a:effectLst/>
                <a:latin typeface="Times New Roman" panose="02020603050405020304" pitchFamily="18" charset="0"/>
                <a:ea typeface="Calibri" panose="020F0502020204030204" pitchFamily="34" charset="0"/>
                <a:cs typeface="Arial" panose="020B0604020202020204" pitchFamily="34" charset="0"/>
              </a:rPr>
              <a:t>Young Entrepreneur Council. (2018). Traits Bad Bosses Have In Common. </a:t>
            </a:r>
            <a:r>
              <a:rPr lang="en-US" sz="2000" i="1" dirty="0">
                <a:effectLst/>
                <a:latin typeface="Times New Roman" panose="02020603050405020304" pitchFamily="18" charset="0"/>
                <a:ea typeface="Calibri" panose="020F0502020204030204" pitchFamily="34" charset="0"/>
                <a:cs typeface="Arial" panose="020B0604020202020204" pitchFamily="34" charset="0"/>
              </a:rPr>
              <a:t>Forbes Magazine. </a:t>
            </a:r>
            <a:r>
              <a:rPr lang="en-US" sz="2000" dirty="0">
                <a:effectLst/>
                <a:latin typeface="Times New Roman" panose="02020603050405020304" pitchFamily="18" charset="0"/>
                <a:ea typeface="Calibri" panose="020F0502020204030204" pitchFamily="34" charset="0"/>
                <a:cs typeface="Arial" panose="020B0604020202020204" pitchFamily="34" charset="0"/>
              </a:rPr>
              <a:t>Retrieved from </a:t>
            </a:r>
            <a:r>
              <a:rPr lang="en-US" sz="2000" u="sng" dirty="0">
                <a:solidFill>
                  <a:srgbClr val="0563C1"/>
                </a:solidFill>
                <a:effectLst/>
                <a:latin typeface="Times New Roman" panose="02020603050405020304" pitchFamily="18" charset="0"/>
                <a:ea typeface="Calibri" panose="020F0502020204030204" pitchFamily="34" charset="0"/>
                <a:cs typeface="Arial" panose="020B0604020202020204" pitchFamily="34" charset="0"/>
                <a:hlinkClick r:id="rId4"/>
              </a:rPr>
              <a:t>https://www.forbes.com/sites/theyec/2018/09/25/12-traits-bad-bosses-have-in-common/?sh=9cbc4296266b</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p>
          <a:p>
            <a:pPr marR="0" algn="just">
              <a:lnSpc>
                <a:spcPct val="107000"/>
              </a:lnSpc>
              <a:spcBef>
                <a:spcPts val="0"/>
              </a:spcBef>
              <a:spcAft>
                <a:spcPts val="800"/>
              </a:spcAft>
              <a:buFont typeface="Wingdings" panose="05000000000000000000" pitchFamily="2" charset="2"/>
              <a:buChar char="v"/>
            </a:pPr>
            <a:r>
              <a:rPr lang="en-US" sz="2000" dirty="0" err="1">
                <a:effectLst/>
                <a:latin typeface="Times New Roman" panose="02020603050405020304" pitchFamily="18" charset="0"/>
                <a:ea typeface="Calibri" panose="020F0502020204030204" pitchFamily="34" charset="0"/>
                <a:cs typeface="Arial" panose="020B0604020202020204" pitchFamily="34" charset="0"/>
              </a:rPr>
              <a:t>Žorga</a:t>
            </a:r>
            <a:r>
              <a:rPr lang="en-US" sz="2000" dirty="0">
                <a:effectLst/>
                <a:latin typeface="Times New Roman" panose="02020603050405020304" pitchFamily="18" charset="0"/>
                <a:ea typeface="Calibri" panose="020F0502020204030204" pitchFamily="34" charset="0"/>
                <a:cs typeface="Arial" panose="020B0604020202020204" pitchFamily="34" charset="0"/>
              </a:rPr>
              <a:t>, S. (2017). Competences of a supervisor. </a:t>
            </a:r>
            <a:r>
              <a:rPr lang="en-US" sz="2000" i="1" dirty="0" err="1">
                <a:effectLst/>
                <a:latin typeface="Times New Roman" panose="02020603050405020304" pitchFamily="18" charset="0"/>
                <a:ea typeface="Calibri" panose="020F0502020204030204" pitchFamily="34" charset="0"/>
                <a:cs typeface="Arial" panose="020B0604020202020204" pitchFamily="34" charset="0"/>
              </a:rPr>
              <a:t>Ljetopis</a:t>
            </a:r>
            <a:r>
              <a:rPr lang="en-US" sz="2000" i="1" dirty="0">
                <a:effectLst/>
                <a:latin typeface="Times New Roman" panose="02020603050405020304" pitchFamily="18" charset="0"/>
                <a:ea typeface="Calibri" panose="020F0502020204030204" pitchFamily="34" charset="0"/>
                <a:cs typeface="Arial" panose="020B0604020202020204" pitchFamily="34" charset="0"/>
              </a:rPr>
              <a:t> </a:t>
            </a:r>
            <a:r>
              <a:rPr lang="en-US" sz="2000" i="1" dirty="0" err="1">
                <a:effectLst/>
                <a:latin typeface="Times New Roman" panose="02020603050405020304" pitchFamily="18" charset="0"/>
                <a:ea typeface="Calibri" panose="020F0502020204030204" pitchFamily="34" charset="0"/>
                <a:cs typeface="Arial" panose="020B0604020202020204" pitchFamily="34" charset="0"/>
              </a:rPr>
              <a:t>socijalnog</a:t>
            </a:r>
            <a:r>
              <a:rPr lang="en-US" sz="2000" i="1" dirty="0">
                <a:effectLst/>
                <a:latin typeface="Times New Roman" panose="02020603050405020304" pitchFamily="18" charset="0"/>
                <a:ea typeface="Calibri" panose="020F0502020204030204" pitchFamily="34" charset="0"/>
                <a:cs typeface="Arial" panose="020B0604020202020204" pitchFamily="34" charset="0"/>
              </a:rPr>
              <a:t> </a:t>
            </a:r>
            <a:r>
              <a:rPr lang="en-US" sz="2000" i="1" dirty="0" err="1">
                <a:effectLst/>
                <a:latin typeface="Times New Roman" panose="02020603050405020304" pitchFamily="18" charset="0"/>
                <a:ea typeface="Calibri" panose="020F0502020204030204" pitchFamily="34" charset="0"/>
                <a:cs typeface="Arial" panose="020B0604020202020204" pitchFamily="34" charset="0"/>
              </a:rPr>
              <a:t>rada</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i="1" dirty="0">
                <a:effectLst/>
                <a:latin typeface="Times New Roman" panose="02020603050405020304" pitchFamily="18" charset="0"/>
                <a:ea typeface="Calibri" panose="020F0502020204030204" pitchFamily="34" charset="0"/>
                <a:cs typeface="Arial" panose="020B0604020202020204" pitchFamily="34" charset="0"/>
              </a:rPr>
              <a:t>14</a:t>
            </a:r>
            <a:r>
              <a:rPr lang="en-US" sz="2000" dirty="0">
                <a:effectLst/>
                <a:latin typeface="Times New Roman" panose="02020603050405020304" pitchFamily="18" charset="0"/>
                <a:ea typeface="Calibri" panose="020F0502020204030204" pitchFamily="34" charset="0"/>
                <a:cs typeface="Arial" panose="020B0604020202020204" pitchFamily="34" charset="0"/>
              </a:rPr>
              <a:t>(2), 433-441.</a:t>
            </a:r>
          </a:p>
        </p:txBody>
      </p:sp>
    </p:spTree>
    <p:extLst>
      <p:ext uri="{BB962C8B-B14F-4D97-AF65-F5344CB8AC3E}">
        <p14:creationId xmlns:p14="http://schemas.microsoft.com/office/powerpoint/2010/main" val="23247056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63</TotalTime>
  <Words>2006</Words>
  <Application>Microsoft Office PowerPoint</Application>
  <PresentationFormat>Custom</PresentationFormat>
  <Paragraphs>75</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 Boardroom</vt:lpstr>
      <vt:lpstr>Workplace Transitioning</vt:lpstr>
      <vt:lpstr>Topic Overview</vt:lpstr>
      <vt:lpstr>Strategies for Effective Transitioning</vt:lpstr>
      <vt:lpstr>Obstacles of Effective Transitioning</vt:lpstr>
      <vt:lpstr>Challenges for New Supervisors</vt:lpstr>
      <vt:lpstr>Qualities of a Good Supervisor</vt:lpstr>
      <vt:lpstr>Qualities of a Good Supervisor (Cont.)</vt:lpstr>
      <vt:lpstr>Negative Qualities of Supervisors</vt:lpstr>
      <vt:lpstr>Negative Qualities of Supervisors (Cont.)</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Maina</dc:creator>
  <cp:lastModifiedBy>user</cp:lastModifiedBy>
  <cp:revision>28</cp:revision>
  <dcterms:created xsi:type="dcterms:W3CDTF">2021-01-07T11:20:27Z</dcterms:created>
  <dcterms:modified xsi:type="dcterms:W3CDTF">2021-01-07T16:35:34Z</dcterms:modified>
</cp:coreProperties>
</file>